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6" r:id="rId2"/>
    <p:sldId id="388" r:id="rId3"/>
    <p:sldId id="257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2" r:id="rId13"/>
    <p:sldId id="323" r:id="rId14"/>
    <p:sldId id="324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90" r:id="rId25"/>
    <p:sldId id="391" r:id="rId26"/>
    <p:sldId id="39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FFA87-C07B-407C-B852-45B10793083B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13FD1-CD02-485A-9285-BB37B3458F4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1896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36-D041-47C3-8B16-96755744351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6831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6EB6-2A2A-41BD-B0D2-E3FA12721CA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98715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78C31-C47D-4D13-B88E-1441D0B8E68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617284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710F4-4911-4DDE-B462-A8926740265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0381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7E0E053-B1C8-42FA-AE26-F337106A1D8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19107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8D49-BE4F-47BF-8F9C-253B5F599F9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15423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A508A-9C92-4E9C-A49C-7B6205C5227C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7342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4A49AC2-5955-4288-9720-9DBD9AEFE93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0022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5689-E334-4B56-914F-4D3535D64B50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6912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41F7A-DCFB-462D-8962-5E982EA40553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66078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=""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D5B8E-95C6-474B-854A-4DC4105D843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3501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C122A5-3773-4E7D-8F3E-0EF18BEDDD2D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F6437A73-FA05-4C92-B805-F198406371F3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37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r>
              <a:rPr lang="en-IN" b="1" dirty="0"/>
              <a:t>Acute gingival infections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002306"/>
            <a:ext cx="6720840" cy="1398494"/>
          </a:xfrm>
        </p:spPr>
        <p:txBody>
          <a:bodyPr>
            <a:norm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lgerian" pitchFamily="82" charset="0"/>
              </a:rPr>
              <a:t>DR PUSHPENDRA SINGH YADAV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lgerian" pitchFamily="82" charset="0"/>
              </a:rPr>
              <a:t>SR.  LECTURE</a:t>
            </a:r>
          </a:p>
          <a:p>
            <a:r>
              <a:rPr lang="en-US" sz="2000" i="1" dirty="0" smtClean="0">
                <a:solidFill>
                  <a:srgbClr val="FF0000"/>
                </a:solidFill>
                <a:latin typeface="Algerian" pitchFamily="82" charset="0"/>
              </a:rPr>
              <a:t>DEPT. OF PERIODONTOLOGY</a:t>
            </a:r>
            <a:endParaRPr lang="en-IN" sz="2000" i="1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0" y="-1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0000"/>
                </a:solidFill>
                <a:latin typeface="Forte" panose="03060902040502070203" pitchFamily="66" charset="0"/>
              </a:rPr>
              <a:t>RUNGTA COLLEGE OF DENTAL SCIENCES AND RESEARCH,BHILAI</a:t>
            </a:r>
          </a:p>
          <a:p>
            <a:endParaRPr lang="en-IN" dirty="0"/>
          </a:p>
        </p:txBody>
      </p:sp>
      <p:pic>
        <p:nvPicPr>
          <p:cNvPr id="6" name="Picture 5" descr="rungta logo">
            <a:extLst>
              <a:ext uri="{FF2B5EF4-FFF2-40B4-BE49-F238E27FC236}">
                <a16:creationId xmlns="" xmlns:a16="http://schemas.microsoft.com/office/drawing/2014/main" id="{FB3A9137-5B65-7074-23E3-3DE6200665B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5101" y="1324291"/>
            <a:ext cx="1512168" cy="113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783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6327"/>
            <a:ext cx="7772400" cy="58858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disease is accompanied by generalized “soreness” of the </a:t>
            </a:r>
            <a:r>
              <a:rPr lang="en-US" dirty="0" smtClean="0"/>
              <a:t>oral cavity</a:t>
            </a:r>
            <a:r>
              <a:rPr lang="en-US" dirty="0"/>
              <a:t>, which interferes with eating, drinking, and oral hygiene.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ruptured </a:t>
            </a:r>
            <a:r>
              <a:rPr lang="en-US" dirty="0"/>
              <a:t>vesicles are the focal sites of pain; they are </a:t>
            </a:r>
            <a:r>
              <a:rPr lang="en-US" dirty="0" smtClean="0"/>
              <a:t>particularly sensitive </a:t>
            </a:r>
            <a:r>
              <a:rPr lang="en-US" dirty="0"/>
              <a:t>to touch, thermal changes, foods such as condiments </a:t>
            </a:r>
            <a:r>
              <a:rPr lang="en-US" dirty="0" smtClean="0"/>
              <a:t>and fruit </a:t>
            </a:r>
            <a:r>
              <a:rPr lang="en-US" dirty="0"/>
              <a:t>juices, and the action of coarse foods. In infants, the disease </a:t>
            </a:r>
            <a:r>
              <a:rPr lang="en-US" dirty="0" smtClean="0"/>
              <a:t>is marked </a:t>
            </a:r>
            <a:r>
              <a:rPr lang="en-US" dirty="0"/>
              <a:t>by irritability and refusal to take food</a:t>
            </a:r>
            <a:r>
              <a:rPr lang="en-US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b="1" dirty="0" err="1"/>
              <a:t>Extraoral</a:t>
            </a:r>
            <a:r>
              <a:rPr lang="en-US" b="1" dirty="0"/>
              <a:t> and systemic signs and symptoms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Cervical adenitis, fever as high as 101–105°F (38–40.6°C), and </a:t>
            </a:r>
            <a:r>
              <a:rPr lang="en-IN" dirty="0"/>
              <a:t>generalized malaise are common.</a:t>
            </a:r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0184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Histopathology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virus targets the epithelial cells, which show “</a:t>
            </a:r>
            <a:r>
              <a:rPr lang="en-US" dirty="0" smtClean="0"/>
              <a:t>ballooning degeneration</a:t>
            </a:r>
            <a:r>
              <a:rPr lang="en-US" dirty="0"/>
              <a:t>” that consists of </a:t>
            </a:r>
            <a:r>
              <a:rPr lang="en-US" dirty="0" err="1"/>
              <a:t>acantholysis</a:t>
            </a:r>
            <a:r>
              <a:rPr lang="en-US" dirty="0"/>
              <a:t>, nuclear clearing, </a:t>
            </a:r>
            <a:r>
              <a:rPr lang="en-US" dirty="0" smtClean="0"/>
              <a:t>and nuclear </a:t>
            </a:r>
            <a:r>
              <a:rPr lang="en-US" dirty="0"/>
              <a:t>enlargement. These cells are called </a:t>
            </a:r>
            <a:r>
              <a:rPr lang="en-US" i="1" dirty="0" err="1"/>
              <a:t>Tzanck</a:t>
            </a:r>
            <a:r>
              <a:rPr lang="en-US" i="1" dirty="0"/>
              <a:t> cells</a:t>
            </a:r>
            <a:r>
              <a:rPr lang="en-US" i="1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Infected cells fuse to form multinucleated cells, and intercellular edema leads to the formation of intraepithelial vesicles that rupture and develop a secondary inflammatory response with a </a:t>
            </a:r>
            <a:r>
              <a:rPr lang="en-US" dirty="0" err="1"/>
              <a:t>fibropurulent</a:t>
            </a:r>
            <a:r>
              <a:rPr lang="en-US" dirty="0"/>
              <a:t> exudate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Discrete ulcerations that result from the rupture of the vesicles have a central portion of acute inflammation, with varying degrees of purulent exudate surrounded by engorged blood vessels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443006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>
                <a:solidFill>
                  <a:srgbClr val="0070C0"/>
                </a:solidFill>
              </a:rPr>
              <a:t>Diagnosis</a:t>
            </a:r>
            <a:endParaRPr lang="en-IN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It is critical to arrive at a diagnosis as early as possible in a </a:t>
            </a:r>
            <a:r>
              <a:rPr lang="en-US" dirty="0" smtClean="0"/>
              <a:t>patient with </a:t>
            </a:r>
            <a:r>
              <a:rPr lang="en-US" dirty="0"/>
              <a:t>a primary herpetic infection.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Treatment </a:t>
            </a:r>
            <a:r>
              <a:rPr lang="en-US" dirty="0"/>
              <a:t>with </a:t>
            </a:r>
            <a:r>
              <a:rPr lang="en-US" dirty="0" smtClean="0"/>
              <a:t>antiviral medications </a:t>
            </a:r>
            <a:r>
              <a:rPr lang="en-US" dirty="0"/>
              <a:t>can dramatically alter the course of the disease </a:t>
            </a:r>
            <a:r>
              <a:rPr lang="en-US" dirty="0" smtClean="0"/>
              <a:t>by reducing </a:t>
            </a:r>
            <a:r>
              <a:rPr lang="en-US" dirty="0"/>
              <a:t>symptoms and potentially reducing recurrences.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diagnosis </a:t>
            </a:r>
            <a:r>
              <a:rPr lang="en-US" dirty="0"/>
              <a:t>is usually established from the patient’s history and </a:t>
            </a:r>
            <a:r>
              <a:rPr lang="en-US" dirty="0" smtClean="0"/>
              <a:t>the </a:t>
            </a:r>
            <a:r>
              <a:rPr lang="en-IN" dirty="0" smtClean="0"/>
              <a:t>clinical </a:t>
            </a:r>
            <a:r>
              <a:rPr lang="en-IN" dirty="0"/>
              <a:t>findings.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68904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Material may be obtained from the lesions </a:t>
            </a:r>
            <a:r>
              <a:rPr lang="en-US" dirty="0" smtClean="0"/>
              <a:t>and submitted </a:t>
            </a:r>
            <a:r>
              <a:rPr lang="en-US" dirty="0"/>
              <a:t>to the laboratory for confirmatory tests, including </a:t>
            </a:r>
            <a:r>
              <a:rPr lang="en-US" dirty="0" smtClean="0"/>
              <a:t>virus culture </a:t>
            </a:r>
            <a:r>
              <a:rPr lang="en-US" dirty="0"/>
              <a:t>and immunologic tests that involve the use of </a:t>
            </a:r>
            <a:r>
              <a:rPr lang="en-US" dirty="0" smtClean="0"/>
              <a:t>monoclonal antibodies </a:t>
            </a:r>
            <a:r>
              <a:rPr lang="en-US" dirty="0"/>
              <a:t>or deoxyribonucleic acid hybridization techniques.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This</a:t>
            </a:r>
            <a:r>
              <a:rPr lang="en-US" dirty="0"/>
              <a:t> </a:t>
            </a:r>
            <a:r>
              <a:rPr lang="en-US" dirty="0" smtClean="0"/>
              <a:t>should </a:t>
            </a:r>
            <a:r>
              <a:rPr lang="en-US" dirty="0"/>
              <a:t>not delay treatment if strong clinical evidence exists </a:t>
            </a:r>
            <a:r>
              <a:rPr lang="en-US" dirty="0" smtClean="0"/>
              <a:t>for </a:t>
            </a:r>
            <a:r>
              <a:rPr lang="en-IN" dirty="0" smtClean="0"/>
              <a:t>primary </a:t>
            </a:r>
            <a:r>
              <a:rPr lang="en-IN" dirty="0" err="1"/>
              <a:t>gingivostomatitis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451439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Differential diagnosis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Primary herpetic </a:t>
            </a:r>
            <a:r>
              <a:rPr lang="en-US" dirty="0" err="1"/>
              <a:t>gingivostomatitis</a:t>
            </a:r>
            <a:r>
              <a:rPr lang="en-US" dirty="0"/>
              <a:t> should be differentiated </a:t>
            </a:r>
            <a:r>
              <a:rPr lang="en-US" dirty="0" smtClean="0"/>
              <a:t>from </a:t>
            </a:r>
            <a:r>
              <a:rPr lang="en-IN" dirty="0" smtClean="0"/>
              <a:t>several </a:t>
            </a:r>
            <a:r>
              <a:rPr lang="en-IN" dirty="0"/>
              <a:t>conditions.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Lesions of </a:t>
            </a:r>
            <a:r>
              <a:rPr lang="en-US" i="1" dirty="0"/>
              <a:t>recurrent </a:t>
            </a:r>
            <a:r>
              <a:rPr lang="en-US" i="1" dirty="0" err="1"/>
              <a:t>aphthous</a:t>
            </a:r>
            <a:r>
              <a:rPr lang="en-US" i="1" dirty="0"/>
              <a:t> stomatitis </a:t>
            </a:r>
            <a:r>
              <a:rPr lang="en-US" dirty="0"/>
              <a:t>(RAS) range </a:t>
            </a:r>
            <a:r>
              <a:rPr lang="en-US" dirty="0" smtClean="0"/>
              <a:t>from occasionally </a:t>
            </a:r>
            <a:r>
              <a:rPr lang="en-US" dirty="0"/>
              <a:t>small (0.5–1 cm in diameter), well-defined, round </a:t>
            </a:r>
            <a:r>
              <a:rPr lang="en-US" dirty="0" smtClean="0"/>
              <a:t>or ovoid </a:t>
            </a:r>
            <a:r>
              <a:rPr lang="en-US" dirty="0"/>
              <a:t>shallow ulcers with a yellowish-gray central area </a:t>
            </a:r>
            <a:r>
              <a:rPr lang="en-US" dirty="0" smtClean="0"/>
              <a:t>surrounded by </a:t>
            </a:r>
            <a:r>
              <a:rPr lang="en-US" dirty="0"/>
              <a:t>an erythematous halo, which heal in 7–10 days without scarring, </a:t>
            </a:r>
            <a:r>
              <a:rPr lang="en-US" dirty="0" smtClean="0"/>
              <a:t>to larger </a:t>
            </a:r>
            <a:r>
              <a:rPr lang="en-US" dirty="0"/>
              <a:t>(1–3 cm in diameter) oval or irregular ulcers, which persist </a:t>
            </a:r>
            <a:r>
              <a:rPr lang="en-US" dirty="0" smtClean="0"/>
              <a:t>for weeks </a:t>
            </a:r>
            <a:r>
              <a:rPr lang="en-US" dirty="0"/>
              <a:t>and heal with </a:t>
            </a:r>
            <a:r>
              <a:rPr lang="en-US" dirty="0" smtClean="0"/>
              <a:t>scarring.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23447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ulcerations may look the same for the two conditions, but </a:t>
            </a:r>
            <a:r>
              <a:rPr lang="en-US" dirty="0" smtClean="0"/>
              <a:t>diffuse erythematous </a:t>
            </a:r>
            <a:r>
              <a:rPr lang="en-US" dirty="0"/>
              <a:t>involvement of the gingiva and acute toxic </a:t>
            </a:r>
            <a:r>
              <a:rPr lang="en-US" dirty="0" smtClean="0"/>
              <a:t>systemic symptoms </a:t>
            </a:r>
            <a:r>
              <a:rPr lang="en-US" dirty="0"/>
              <a:t>do not occur with RAS. A history of previous episodes </a:t>
            </a:r>
            <a:r>
              <a:rPr lang="en-US" dirty="0" smtClean="0"/>
              <a:t>of painful </a:t>
            </a:r>
            <a:r>
              <a:rPr lang="en-US" dirty="0"/>
              <a:t>mucosal ulcerations suggests RAS rather than primary HSV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15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303346"/>
            <a:ext cx="3463266" cy="2143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9685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Communicability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Primary herpetic </a:t>
            </a:r>
            <a:r>
              <a:rPr lang="en-US" dirty="0" err="1"/>
              <a:t>gingivostomatitis</a:t>
            </a:r>
            <a:r>
              <a:rPr lang="en-US" dirty="0"/>
              <a:t> is contagious.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Most </a:t>
            </a:r>
            <a:r>
              <a:rPr lang="en-US" dirty="0"/>
              <a:t>adults </a:t>
            </a:r>
            <a:r>
              <a:rPr lang="en-US" dirty="0" smtClean="0"/>
              <a:t>have developed </a:t>
            </a:r>
            <a:r>
              <a:rPr lang="en-US" dirty="0"/>
              <a:t>immunity to HSV as a result of infection during </a:t>
            </a:r>
            <a:r>
              <a:rPr lang="en-US" dirty="0" smtClean="0"/>
              <a:t>childhood, which</a:t>
            </a:r>
            <a:r>
              <a:rPr lang="en-US" dirty="0"/>
              <a:t>, in most cases, is subclinical.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For </a:t>
            </a:r>
            <a:r>
              <a:rPr lang="en-US" dirty="0"/>
              <a:t>this reason, acute </a:t>
            </a:r>
            <a:r>
              <a:rPr lang="en-US" dirty="0" smtClean="0"/>
              <a:t>herpetic </a:t>
            </a:r>
            <a:r>
              <a:rPr lang="en-US" dirty="0" err="1" smtClean="0"/>
              <a:t>gingivostomatitis</a:t>
            </a:r>
            <a:r>
              <a:rPr lang="en-US" dirty="0" smtClean="0"/>
              <a:t> </a:t>
            </a:r>
            <a:r>
              <a:rPr lang="en-US" dirty="0"/>
              <a:t>usually occurs in infants and children.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Recurrent</a:t>
            </a:r>
            <a:r>
              <a:rPr lang="en-US" dirty="0"/>
              <a:t> </a:t>
            </a:r>
            <a:r>
              <a:rPr lang="en-US" dirty="0" smtClean="0"/>
              <a:t>herpetic </a:t>
            </a:r>
            <a:r>
              <a:rPr lang="en-US" dirty="0" err="1"/>
              <a:t>gingivostomatitis</a:t>
            </a:r>
            <a:r>
              <a:rPr lang="en-US" dirty="0"/>
              <a:t> has been reported although it is not </a:t>
            </a:r>
            <a:r>
              <a:rPr lang="en-US" dirty="0" smtClean="0"/>
              <a:t>often clinically </a:t>
            </a:r>
            <a:r>
              <a:rPr lang="en-US" dirty="0"/>
              <a:t>significant unless immunity is destroyed by </a:t>
            </a:r>
            <a:r>
              <a:rPr lang="en-US" dirty="0" smtClean="0"/>
              <a:t>debilitating systemic </a:t>
            </a:r>
            <a:r>
              <a:rPr lang="en-US" dirty="0"/>
              <a:t>disease.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06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err="1">
                <a:solidFill>
                  <a:schemeClr val="accent1"/>
                </a:solidFill>
              </a:rPr>
              <a:t>Pericoronitis</a:t>
            </a:r>
            <a:endParaRPr lang="en-IN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The term </a:t>
            </a:r>
            <a:r>
              <a:rPr lang="en-US" i="1" dirty="0" err="1"/>
              <a:t>pericoronitis</a:t>
            </a:r>
            <a:r>
              <a:rPr lang="en-US" i="1" dirty="0"/>
              <a:t> </a:t>
            </a:r>
            <a:r>
              <a:rPr lang="en-US" dirty="0"/>
              <a:t>refers to inflammation of the gingiva in </a:t>
            </a:r>
            <a:r>
              <a:rPr lang="en-US" dirty="0" smtClean="0"/>
              <a:t>relation to </a:t>
            </a:r>
            <a:r>
              <a:rPr lang="en-US" dirty="0"/>
              <a:t>the crown of an incompletely erupted </a:t>
            </a:r>
            <a:r>
              <a:rPr lang="en-US" dirty="0" smtClean="0"/>
              <a:t>tooth.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It occurs most </a:t>
            </a:r>
            <a:r>
              <a:rPr lang="en-US" dirty="0"/>
              <a:t>often in the mandibular third molar area. </a:t>
            </a:r>
            <a:r>
              <a:rPr lang="en-US" dirty="0" err="1"/>
              <a:t>Pericoronitis</a:t>
            </a:r>
            <a:r>
              <a:rPr lang="en-US" dirty="0"/>
              <a:t> may </a:t>
            </a:r>
            <a:r>
              <a:rPr lang="en-US" dirty="0" smtClean="0"/>
              <a:t>be </a:t>
            </a:r>
            <a:r>
              <a:rPr lang="en-IN" dirty="0" smtClean="0"/>
              <a:t>acute</a:t>
            </a:r>
            <a:r>
              <a:rPr lang="en-IN" dirty="0"/>
              <a:t>, subacute, or chronic.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17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959" y="4244095"/>
            <a:ext cx="1931367" cy="25878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88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partially erupted or impacted mandibular third molar is the </a:t>
            </a:r>
            <a:r>
              <a:rPr lang="en-US" dirty="0" smtClean="0"/>
              <a:t>most common </a:t>
            </a:r>
            <a:r>
              <a:rPr lang="en-US" dirty="0"/>
              <a:t>site of </a:t>
            </a:r>
            <a:r>
              <a:rPr lang="en-US" dirty="0" err="1"/>
              <a:t>pericoronitis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space between the crown of </a:t>
            </a:r>
            <a:r>
              <a:rPr lang="en-US" dirty="0" smtClean="0"/>
              <a:t>the tooth </a:t>
            </a:r>
            <a:r>
              <a:rPr lang="en-US" dirty="0"/>
              <a:t>and the overlying gingival flap (operculum) is an ideal area </a:t>
            </a:r>
            <a:r>
              <a:rPr lang="en-US" dirty="0" smtClean="0"/>
              <a:t>for the </a:t>
            </a:r>
            <a:r>
              <a:rPr lang="en-US" dirty="0"/>
              <a:t>accumulation of food debris and bacterial growth.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Even </a:t>
            </a:r>
            <a:r>
              <a:rPr lang="en-US" dirty="0"/>
              <a:t>in </a:t>
            </a:r>
            <a:r>
              <a:rPr lang="en-US" dirty="0" smtClean="0"/>
              <a:t>patients with </a:t>
            </a:r>
            <a:r>
              <a:rPr lang="en-US" dirty="0"/>
              <a:t>no clinical signs or symptoms, the gingival flap is </a:t>
            </a:r>
            <a:r>
              <a:rPr lang="en-US" dirty="0" smtClean="0"/>
              <a:t>often chronically </a:t>
            </a:r>
            <a:r>
              <a:rPr lang="en-US" dirty="0"/>
              <a:t>inflamed and infected, and it has varying degrees </a:t>
            </a:r>
            <a:r>
              <a:rPr lang="en-US" dirty="0" smtClean="0"/>
              <a:t>of ulceration </a:t>
            </a:r>
            <a:r>
              <a:rPr lang="en-US" dirty="0"/>
              <a:t>along its inner surface.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46157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/>
              <a:t>Acute inflammatory involvement </a:t>
            </a:r>
            <a:r>
              <a:rPr lang="en-IN" dirty="0" smtClean="0"/>
              <a:t>is </a:t>
            </a:r>
            <a:r>
              <a:rPr lang="en-US" dirty="0" smtClean="0"/>
              <a:t>a </a:t>
            </a:r>
            <a:r>
              <a:rPr lang="en-US" dirty="0"/>
              <a:t>constant possibility; it may be exacerbated by trauma, occlusion, or </a:t>
            </a:r>
            <a:r>
              <a:rPr lang="en-US" dirty="0" smtClean="0"/>
              <a:t>a foreign </a:t>
            </a:r>
            <a:r>
              <a:rPr lang="en-US" dirty="0"/>
              <a:t>body trapped underneath the tissue flap (e.g., popcorn </a:t>
            </a:r>
            <a:r>
              <a:rPr lang="en-US" dirty="0" smtClean="0"/>
              <a:t>husk, </a:t>
            </a:r>
            <a:r>
              <a:rPr lang="en-IN" dirty="0" smtClean="0"/>
              <a:t>and </a:t>
            </a:r>
            <a:r>
              <a:rPr lang="en-IN" dirty="0"/>
              <a:t>nut fragment)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74541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1706"/>
            <a:ext cx="9144000" cy="82027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74811" y="1358152"/>
          <a:ext cx="896919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9730"/>
                <a:gridCol w="2989730"/>
                <a:gridCol w="2989730"/>
              </a:tblGrid>
              <a:tr h="345800"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CORE AREAS </a:t>
                      </a:r>
                      <a:endParaRPr lang="en-IN" b="0" i="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DOMAIN </a:t>
                      </a:r>
                      <a:endParaRPr lang="en-IN" b="0" i="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i="0" dirty="0" smtClean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CATEGOR Y</a:t>
                      </a:r>
                      <a:endParaRPr lang="en-IN" b="0" i="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</a:txBody>
                  <a:tcPr/>
                </a:tc>
              </a:tr>
              <a:tr h="13642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Introduction </a:t>
                      </a:r>
                      <a:endParaRPr lang="en-IN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</a:rPr>
                        <a:t>Necrotizing Ulcerative Gingivitis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Affective </a:t>
                      </a:r>
                    </a:p>
                    <a:p>
                      <a:endParaRPr lang="en-US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</a:t>
                      </a:r>
                    </a:p>
                    <a:p>
                      <a:endParaRPr lang="en-IN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Desire to know</a:t>
                      </a:r>
                    </a:p>
                    <a:p>
                      <a:endParaRPr lang="en-US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  <a:p>
                      <a:endParaRPr lang="en-IN" b="1" i="1" dirty="0"/>
                    </a:p>
                  </a:txBody>
                  <a:tcPr/>
                </a:tc>
              </a:tr>
              <a:tr h="8526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smtClean="0">
                          <a:solidFill>
                            <a:srgbClr val="FF0000"/>
                          </a:solidFill>
                        </a:rPr>
                        <a:t>Primary Herpetic </a:t>
                      </a:r>
                      <a:r>
                        <a:rPr lang="en-IN" sz="1800" dirty="0" err="1" smtClean="0">
                          <a:solidFill>
                            <a:srgbClr val="FF0000"/>
                          </a:solidFill>
                        </a:rPr>
                        <a:t>Gingivostomatitis</a:t>
                      </a:r>
                      <a:endParaRPr lang="en-IN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</a:t>
                      </a:r>
                    </a:p>
                    <a:p>
                      <a:endParaRPr lang="en-IN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  <a:p>
                      <a:endParaRPr lang="en-IN" b="1" i="1" dirty="0"/>
                    </a:p>
                  </a:txBody>
                  <a:tcPr/>
                </a:tc>
              </a:tr>
              <a:tr h="596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dirty="0" err="1" smtClean="0">
                          <a:solidFill>
                            <a:srgbClr val="FF0000"/>
                          </a:solidFill>
                        </a:rPr>
                        <a:t>Pericoronitis</a:t>
                      </a:r>
                      <a:endParaRPr lang="en-IN" sz="1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</a:t>
                      </a:r>
                    </a:p>
                    <a:p>
                      <a:endParaRPr lang="en-IN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Must to know</a:t>
                      </a:r>
                    </a:p>
                    <a:p>
                      <a:endParaRPr lang="en-IN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Acute </a:t>
            </a:r>
            <a:r>
              <a:rPr lang="en-US" dirty="0" err="1"/>
              <a:t>pericoronitis</a:t>
            </a:r>
            <a:r>
              <a:rPr lang="en-US" dirty="0"/>
              <a:t> is identified by varying degrees of </a:t>
            </a:r>
            <a:r>
              <a:rPr lang="en-US" dirty="0" smtClean="0"/>
              <a:t>inflammatory involvement </a:t>
            </a:r>
            <a:r>
              <a:rPr lang="en-US" dirty="0"/>
              <a:t>of the </a:t>
            </a:r>
            <a:r>
              <a:rPr lang="en-US" dirty="0" err="1"/>
              <a:t>pericoronal</a:t>
            </a:r>
            <a:r>
              <a:rPr lang="en-US" dirty="0"/>
              <a:t> flap and adjacent structures as well </a:t>
            </a:r>
            <a:r>
              <a:rPr lang="en-US" dirty="0" smtClean="0"/>
              <a:t>as by </a:t>
            </a:r>
            <a:r>
              <a:rPr lang="en-US" dirty="0"/>
              <a:t>systemic complications.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inflammatory fluid and </a:t>
            </a:r>
            <a:r>
              <a:rPr lang="en-US" dirty="0" smtClean="0"/>
              <a:t>cellular exudate </a:t>
            </a:r>
            <a:r>
              <a:rPr lang="en-US" dirty="0"/>
              <a:t>increase the bulk of the flap, which then may interfere </a:t>
            </a:r>
            <a:r>
              <a:rPr lang="en-US" dirty="0" smtClean="0"/>
              <a:t>with complete </a:t>
            </a:r>
            <a:r>
              <a:rPr lang="en-US" dirty="0"/>
              <a:t>closure of the jaws and which can be traumatized by </a:t>
            </a:r>
            <a:r>
              <a:rPr lang="en-US" dirty="0" smtClean="0"/>
              <a:t>contact with </a:t>
            </a:r>
            <a:r>
              <a:rPr lang="en-US" dirty="0"/>
              <a:t>the opposing jaw, thereby aggravating the </a:t>
            </a:r>
            <a:r>
              <a:rPr lang="en-US" dirty="0" smtClean="0"/>
              <a:t>inflammatory </a:t>
            </a:r>
            <a:r>
              <a:rPr lang="en-IN" dirty="0" smtClean="0"/>
              <a:t>involvement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249409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/>
              <a:t>The resultant clinical picture is a red, swollen, suppurating </a:t>
            </a:r>
            <a:r>
              <a:rPr lang="en-US" dirty="0" smtClean="0"/>
              <a:t>lesion that </a:t>
            </a:r>
            <a:r>
              <a:rPr lang="en-US" dirty="0"/>
              <a:t>is exquisitely tender, with radiating pains to the ear, the </a:t>
            </a:r>
            <a:r>
              <a:rPr lang="en-US" dirty="0" smtClean="0"/>
              <a:t>throat, and </a:t>
            </a:r>
            <a:r>
              <a:rPr lang="en-US" dirty="0"/>
              <a:t>the floor of the mouth. The patient is extremely uncomfortable </a:t>
            </a:r>
            <a:r>
              <a:rPr lang="en-US" dirty="0" smtClean="0"/>
              <a:t>as a </a:t>
            </a:r>
            <a:r>
              <a:rPr lang="en-US" dirty="0"/>
              <a:t>result of pain, a foul taste, and an inability to close the jaws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1478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IN" dirty="0" smtClean="0"/>
              <a:t>Swelling </a:t>
            </a:r>
            <a:r>
              <a:rPr lang="en-US" dirty="0" smtClean="0"/>
              <a:t>of </a:t>
            </a:r>
            <a:r>
              <a:rPr lang="en-US" dirty="0"/>
              <a:t>the cheek in the region of the angle of the jaw and </a:t>
            </a:r>
            <a:r>
              <a:rPr lang="en-US" dirty="0" smtClean="0"/>
              <a:t>lymphadenitis are </a:t>
            </a:r>
            <a:r>
              <a:rPr lang="en-US" dirty="0"/>
              <a:t>common findings.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Trismus</a:t>
            </a:r>
            <a:r>
              <a:rPr lang="en-US" dirty="0" smtClean="0"/>
              <a:t> </a:t>
            </a:r>
            <a:r>
              <a:rPr lang="en-US" dirty="0"/>
              <a:t>may also be a presenting complaint</a:t>
            </a:r>
            <a:r>
              <a:rPr lang="en-US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smtClean="0"/>
              <a:t>addition</a:t>
            </a:r>
            <a:r>
              <a:rPr lang="en-US" dirty="0"/>
              <a:t>, the patient may have systemic complications such as </a:t>
            </a:r>
            <a:r>
              <a:rPr lang="en-US" dirty="0" smtClean="0"/>
              <a:t>fever, </a:t>
            </a:r>
            <a:r>
              <a:rPr lang="en-IN" dirty="0" err="1" smtClean="0"/>
              <a:t>leukocytosis</a:t>
            </a:r>
            <a:r>
              <a:rPr lang="en-IN" dirty="0"/>
              <a:t>, and malaise.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1897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70C0"/>
                </a:solidFill>
              </a:rPr>
              <a:t>Complications</a:t>
            </a:r>
            <a:endParaRPr lang="en-IN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Involvement may be localized in the form of a </a:t>
            </a:r>
            <a:r>
              <a:rPr lang="en-US" dirty="0" err="1"/>
              <a:t>pericoronal</a:t>
            </a:r>
            <a:r>
              <a:rPr lang="en-US" dirty="0"/>
              <a:t> abscess.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It may </a:t>
            </a:r>
            <a:r>
              <a:rPr lang="en-US" dirty="0"/>
              <a:t>spread posteriorly into the oropharyngeal area and medially </a:t>
            </a:r>
            <a:r>
              <a:rPr lang="en-US" dirty="0" smtClean="0"/>
              <a:t>to the </a:t>
            </a:r>
            <a:r>
              <a:rPr lang="en-US" dirty="0"/>
              <a:t>base of the tongue, thereby making it difficult for the patient </a:t>
            </a:r>
            <a:r>
              <a:rPr lang="en-US" dirty="0" smtClean="0"/>
              <a:t>to swallow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Depending </a:t>
            </a:r>
            <a:r>
              <a:rPr lang="en-US" dirty="0"/>
              <a:t>on the severity and extent of the infection, </a:t>
            </a:r>
            <a:r>
              <a:rPr lang="en-US" dirty="0" smtClean="0"/>
              <a:t>there may </a:t>
            </a:r>
            <a:r>
              <a:rPr lang="en-US" dirty="0"/>
              <a:t>be involvement of the submaxillary, posterior cervical, </a:t>
            </a:r>
            <a:r>
              <a:rPr lang="en-US" dirty="0" smtClean="0"/>
              <a:t>deep </a:t>
            </a:r>
            <a:r>
              <a:rPr lang="en-IN" dirty="0" smtClean="0"/>
              <a:t>cervical</a:t>
            </a:r>
            <a:r>
              <a:rPr lang="en-IN" dirty="0"/>
              <a:t>, and retropharyngeal lymph nodes. </a:t>
            </a:r>
            <a:endParaRPr lang="en-IN" dirty="0" smtClean="0"/>
          </a:p>
          <a:p>
            <a:pPr algn="just">
              <a:lnSpc>
                <a:spcPct val="150000"/>
              </a:lnSpc>
            </a:pPr>
            <a:r>
              <a:rPr lang="en-IN" dirty="0" err="1" smtClean="0"/>
              <a:t>Peritonsillar</a:t>
            </a:r>
            <a:r>
              <a:rPr lang="en-IN" dirty="0" smtClean="0"/>
              <a:t> abscess </a:t>
            </a:r>
            <a:r>
              <a:rPr lang="en-US" dirty="0" smtClean="0"/>
              <a:t>formation</a:t>
            </a:r>
            <a:r>
              <a:rPr lang="en-US" dirty="0"/>
              <a:t>, cellulitis, and </a:t>
            </a:r>
            <a:r>
              <a:rPr lang="en-US" dirty="0" err="1"/>
              <a:t>Ludwigs</a:t>
            </a:r>
            <a:r>
              <a:rPr lang="en-US" dirty="0"/>
              <a:t> angina are infrequent but </a:t>
            </a:r>
            <a:r>
              <a:rPr lang="en-US" dirty="0" smtClean="0"/>
              <a:t>potential </a:t>
            </a:r>
            <a:r>
              <a:rPr lang="en-IN" dirty="0" smtClean="0"/>
              <a:t>sequelae </a:t>
            </a:r>
            <a:r>
              <a:rPr lang="en-IN" dirty="0"/>
              <a:t>of acute </a:t>
            </a:r>
            <a:r>
              <a:rPr lang="en-IN" dirty="0" err="1"/>
              <a:t>pericoronitis</a:t>
            </a:r>
            <a:r>
              <a:rPr lang="en-IN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9038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365" y="1210235"/>
            <a:ext cx="8673353" cy="3213847"/>
          </a:xfrm>
        </p:spPr>
        <p:txBody>
          <a:bodyPr/>
          <a:lstStyle/>
          <a:p>
            <a:pPr algn="just"/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Necrotizing ulcerative gingivitis is a painful infectious gingival disease  primarily of the </a:t>
            </a:r>
            <a:r>
              <a:rPr lang="en-IN" sz="2800" cap="none" dirty="0" err="1" smtClean="0">
                <a:latin typeface="Times New Roman" pitchFamily="18" charset="0"/>
                <a:cs typeface="Times New Roman" pitchFamily="18" charset="0"/>
              </a:rPr>
              <a:t>interdental</a:t>
            </a: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 and marginal </a:t>
            </a:r>
            <a:r>
              <a:rPr lang="en-IN" sz="2800" cap="none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. In </a:t>
            </a:r>
            <a:r>
              <a:rPr lang="en-IN" sz="2800" cap="none" dirty="0" err="1" smtClean="0">
                <a:latin typeface="Times New Roman" pitchFamily="18" charset="0"/>
                <a:cs typeface="Times New Roman" pitchFamily="18" charset="0"/>
              </a:rPr>
              <a:t>pericoronitis</a:t>
            </a: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, the patient is extremely uncomfortable because of a foul taste and an inability to close the jaws, in addition to the pain.</a:t>
            </a:r>
            <a:b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In NUG, the zone between the marginal necrosis and the relatively unaffected </a:t>
            </a:r>
            <a:r>
              <a:rPr lang="en-IN" sz="2800" cap="none" dirty="0" err="1" smtClean="0">
                <a:latin typeface="Times New Roman" pitchFamily="18" charset="0"/>
                <a:cs typeface="Times New Roman" pitchFamily="18" charset="0"/>
              </a:rPr>
              <a:t>gingiva</a:t>
            </a: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 usually exhibits a well-demarcated narrow </a:t>
            </a:r>
            <a:r>
              <a:rPr lang="en-IN" sz="2800" cap="none" dirty="0" err="1" smtClean="0"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 zone, sometimes referred to as the linear </a:t>
            </a:r>
            <a:r>
              <a:rPr lang="en-IN" sz="2800" cap="none" dirty="0" err="1" smtClean="0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IN" sz="2800" cap="none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66159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       SUMMARY </a:t>
            </a:r>
            <a:endParaRPr lang="en-IN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References</a:t>
            </a:r>
            <a:endParaRPr lang="en-IN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4329"/>
            <a:ext cx="8458200" cy="4477871"/>
          </a:xfrm>
        </p:spPr>
        <p:txBody>
          <a:bodyPr/>
          <a:lstStyle/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10th ed. Saunders Elsevier; 2007.</a:t>
            </a:r>
          </a:p>
          <a:p>
            <a:pPr algn="just"/>
            <a:r>
              <a:rPr lang="en-US" dirty="0" err="1" smtClean="0"/>
              <a:t>Lindhe</a:t>
            </a:r>
            <a:r>
              <a:rPr lang="en-US" dirty="0" smtClean="0"/>
              <a:t> J, Lang NP and </a:t>
            </a:r>
            <a:r>
              <a:rPr lang="en-US" dirty="0" err="1" smtClean="0"/>
              <a:t>Karring</a:t>
            </a:r>
            <a:r>
              <a:rPr lang="en-US" dirty="0" smtClean="0"/>
              <a:t> T. Clinical </a:t>
            </a:r>
            <a:r>
              <a:rPr lang="en-US" dirty="0" err="1" smtClean="0"/>
              <a:t>Periodontology</a:t>
            </a:r>
            <a:r>
              <a:rPr lang="en-US" dirty="0" smtClean="0"/>
              <a:t> and Implant Dentistry. 6th ed. Oxford (UK): Blackwell Publishing Ltd.; 2015.</a:t>
            </a:r>
          </a:p>
          <a:p>
            <a:pPr algn="just"/>
            <a:r>
              <a:rPr lang="en-US" dirty="0" smtClean="0"/>
              <a:t>Newman MG, Takei HH, </a:t>
            </a:r>
            <a:r>
              <a:rPr lang="en-US" dirty="0" err="1" smtClean="0"/>
              <a:t>Klokkevold</a:t>
            </a:r>
            <a:r>
              <a:rPr lang="en-US" dirty="0" smtClean="0"/>
              <a:t> PR, Carranza FA. Carranza’s clinical </a:t>
            </a:r>
            <a:r>
              <a:rPr lang="en-US" dirty="0" err="1" smtClean="0"/>
              <a:t>periodontology</a:t>
            </a:r>
            <a:r>
              <a:rPr lang="en-US" dirty="0" smtClean="0"/>
              <a:t>, 13th ed. Saunders Elsevier; 2018.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25</a:t>
            </a:fld>
            <a:endParaRPr lang="en-IN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THANK YOU</a:t>
            </a:r>
            <a:r>
              <a:rPr lang="en-IN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/>
            </a:r>
            <a:br>
              <a:rPr lang="en-IN" sz="66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</a:b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26</a:t>
            </a:fld>
            <a:endParaRPr lang="en-I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Contents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PART-I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Introduction </a:t>
            </a:r>
            <a:endParaRPr lang="en-IN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800" dirty="0" smtClean="0">
                <a:solidFill>
                  <a:srgbClr val="FF0000"/>
                </a:solidFill>
              </a:rPr>
              <a:t>Necrotizing </a:t>
            </a:r>
            <a:r>
              <a:rPr lang="en-IN" sz="2800" dirty="0">
                <a:solidFill>
                  <a:srgbClr val="FF0000"/>
                </a:solidFill>
              </a:rPr>
              <a:t>Ulcerative </a:t>
            </a:r>
            <a:r>
              <a:rPr lang="en-IN" sz="2800" dirty="0" smtClean="0">
                <a:solidFill>
                  <a:srgbClr val="FF0000"/>
                </a:solidFill>
              </a:rPr>
              <a:t>Gingivitis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PART -II</a:t>
            </a:r>
            <a:endParaRPr lang="en-IN" sz="2800" b="1" dirty="0"/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rgbClr val="FF0000"/>
                </a:solidFill>
              </a:rPr>
              <a:t>Primary Herpetic </a:t>
            </a:r>
            <a:r>
              <a:rPr lang="en-IN" sz="2800" dirty="0" err="1">
                <a:solidFill>
                  <a:srgbClr val="FF0000"/>
                </a:solidFill>
              </a:rPr>
              <a:t>Gingivostomatitis</a:t>
            </a:r>
            <a:endParaRPr lang="en-IN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IN" sz="2800" dirty="0" err="1" smtClean="0">
                <a:solidFill>
                  <a:srgbClr val="FF0000"/>
                </a:solidFill>
              </a:rPr>
              <a:t>Pericoronitis</a:t>
            </a:r>
            <a:endParaRPr lang="en-IN" sz="28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Summary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References 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2498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u="sng" dirty="0">
                <a:solidFill>
                  <a:srgbClr val="C00000"/>
                </a:solidFill>
              </a:rPr>
              <a:t>Primary </a:t>
            </a:r>
            <a:r>
              <a:rPr lang="en-IN" sz="3200" b="1" u="sng" dirty="0" smtClean="0">
                <a:solidFill>
                  <a:srgbClr val="C00000"/>
                </a:solidFill>
              </a:rPr>
              <a:t>herpetic </a:t>
            </a:r>
            <a:r>
              <a:rPr lang="en-IN" sz="3200" b="1" u="sng" dirty="0" err="1" smtClean="0">
                <a:solidFill>
                  <a:srgbClr val="C00000"/>
                </a:solidFill>
              </a:rPr>
              <a:t>gingivostomatitis</a:t>
            </a:r>
            <a:endParaRPr lang="en-IN" sz="3200" u="sn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an infection of the oral </a:t>
            </a:r>
            <a:r>
              <a:rPr lang="en-US" sz="2400" dirty="0" smtClean="0"/>
              <a:t>cavity caused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FF00FF"/>
                </a:solidFill>
              </a:rPr>
              <a:t>herpes simplex virus (HSV) type 1. </a:t>
            </a:r>
            <a:endParaRPr lang="en-US" sz="2400" dirty="0" smtClean="0">
              <a:solidFill>
                <a:srgbClr val="FF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occurs most </a:t>
            </a:r>
            <a:r>
              <a:rPr lang="en-US" sz="2400" dirty="0" smtClean="0"/>
              <a:t>often among </a:t>
            </a:r>
            <a:r>
              <a:rPr lang="en-US" sz="2400" dirty="0"/>
              <a:t>infants and children who are less than 6 years old, but it is </a:t>
            </a:r>
            <a:r>
              <a:rPr lang="en-US" sz="2400" dirty="0" smtClean="0"/>
              <a:t>also seen </a:t>
            </a:r>
            <a:r>
              <a:rPr lang="en-US" sz="2400" dirty="0"/>
              <a:t>in adolescents and adults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It </a:t>
            </a:r>
            <a:r>
              <a:rPr lang="en-US" sz="2400" dirty="0"/>
              <a:t>occurs with equal frequency in </a:t>
            </a:r>
            <a:r>
              <a:rPr lang="en-US" sz="2400" dirty="0" smtClean="0"/>
              <a:t>male and </a:t>
            </a:r>
            <a:r>
              <a:rPr lang="en-US" sz="2400" dirty="0"/>
              <a:t>female patients. In most individuals, however, the </a:t>
            </a:r>
            <a:r>
              <a:rPr lang="en-US" sz="2400" dirty="0" smtClean="0"/>
              <a:t>primary </a:t>
            </a:r>
            <a:r>
              <a:rPr lang="en-IN" sz="2400" dirty="0" smtClean="0"/>
              <a:t>infection </a:t>
            </a:r>
            <a:r>
              <a:rPr lang="en-IN" sz="2400" dirty="0"/>
              <a:t>is asymptomatic.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96479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As part of the primary infection, the virus ascends through </a:t>
            </a:r>
            <a:r>
              <a:rPr lang="en-US" sz="2400" dirty="0" smtClean="0"/>
              <a:t>the sensory </a:t>
            </a:r>
            <a:r>
              <a:rPr lang="en-US" sz="2400" dirty="0"/>
              <a:t>and autonomic nerves where it persists as latent HSV </a:t>
            </a:r>
            <a:r>
              <a:rPr lang="en-US" sz="2400" dirty="0" smtClean="0"/>
              <a:t>in neuronal </a:t>
            </a:r>
            <a:r>
              <a:rPr lang="en-US" sz="2400" dirty="0"/>
              <a:t>ganglia that innervate the site</a:t>
            </a:r>
            <a:r>
              <a:rPr lang="en-US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In </a:t>
            </a:r>
            <a:r>
              <a:rPr lang="en-US" sz="2400" dirty="0"/>
              <a:t>approximately one-third </a:t>
            </a:r>
            <a:r>
              <a:rPr lang="en-US" sz="2400" dirty="0" smtClean="0"/>
              <a:t>of the </a:t>
            </a:r>
            <a:r>
              <a:rPr lang="en-US" sz="2400" dirty="0"/>
              <a:t>world’s population, secondary manifestations result from </a:t>
            </a:r>
            <a:r>
              <a:rPr lang="en-US" sz="2400" dirty="0" smtClean="0"/>
              <a:t>various stimuli</a:t>
            </a:r>
            <a:r>
              <a:rPr lang="en-US" sz="2400" dirty="0"/>
              <a:t>, such as sunlight, trauma, fever, and stress.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55249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44" y="456922"/>
            <a:ext cx="7772400" cy="568756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IN" sz="2400" dirty="0"/>
              <a:t>These </a:t>
            </a:r>
            <a:r>
              <a:rPr lang="en-IN" sz="2400" dirty="0" smtClean="0"/>
              <a:t>secondary </a:t>
            </a:r>
            <a:r>
              <a:rPr lang="en-US" sz="2400" dirty="0" smtClean="0"/>
              <a:t>manifestations include:</a:t>
            </a:r>
          </a:p>
          <a:p>
            <a:pPr lvl="1" algn="just">
              <a:lnSpc>
                <a:spcPct val="150000"/>
              </a:lnSpc>
            </a:pPr>
            <a:endParaRPr lang="en-US" sz="2200" dirty="0" smtClean="0"/>
          </a:p>
          <a:p>
            <a:pPr lvl="1" algn="just">
              <a:lnSpc>
                <a:spcPct val="150000"/>
              </a:lnSpc>
            </a:pPr>
            <a:r>
              <a:rPr lang="en-US" sz="2200" dirty="0" smtClean="0"/>
              <a:t>herpes </a:t>
            </a:r>
            <a:r>
              <a:rPr lang="en-US" sz="2200" dirty="0" err="1" smtClean="0"/>
              <a:t>labialis</a:t>
            </a:r>
            <a:r>
              <a:rPr lang="en-US" sz="2200" dirty="0" smtClean="0"/>
              <a:t> 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/>
              <a:t>herpetic stomatitis,</a:t>
            </a:r>
          </a:p>
          <a:p>
            <a:pPr lvl="1" algn="just">
              <a:lnSpc>
                <a:spcPct val="150000"/>
              </a:lnSpc>
            </a:pPr>
            <a:r>
              <a:rPr lang="en-US" sz="2000" dirty="0" smtClean="0"/>
              <a:t>herpes </a:t>
            </a:r>
            <a:r>
              <a:rPr lang="en-US" sz="2000" dirty="0" err="1"/>
              <a:t>genitalis</a:t>
            </a:r>
            <a:r>
              <a:rPr lang="en-US" sz="2000" dirty="0"/>
              <a:t>, ocular herpes, and herpetic encephalitis</a:t>
            </a:r>
            <a:r>
              <a:rPr lang="en-US" sz="2000" dirty="0" smtClean="0"/>
              <a:t>.</a:t>
            </a:r>
          </a:p>
          <a:p>
            <a:pPr marL="182880" lvl="1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dirty="0"/>
              <a:t>Secondary herpetic stomatitis can occur on the palate, on the </a:t>
            </a:r>
            <a:r>
              <a:rPr lang="en-US" sz="2000" dirty="0" smtClean="0"/>
              <a:t>gingiva, </a:t>
            </a:r>
            <a:r>
              <a:rPr lang="en-US" sz="2000" dirty="0"/>
              <a:t>or on the mucosa as a result of dental treatment that traumatizes or stimulates the latent virus in the ganglia that innervate the area; </a:t>
            </a:r>
            <a:r>
              <a:rPr lang="en-US" sz="2000" dirty="0" smtClean="0"/>
              <a:t>it may </a:t>
            </a:r>
            <a:r>
              <a:rPr lang="en-US" sz="2000" dirty="0"/>
              <a:t>be present as pain away from the site of treatment 2–4 days later.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Careful inspection for characteristic vesicles may be </a:t>
            </a:r>
            <a:r>
              <a:rPr lang="en-US" dirty="0" smtClean="0"/>
              <a:t>diagnostic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6</a:t>
            </a:fld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5553" t="4865" b="18483"/>
          <a:stretch/>
        </p:blipFill>
        <p:spPr>
          <a:xfrm>
            <a:off x="4185762" y="1034473"/>
            <a:ext cx="4456830" cy="173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163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808459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70C0"/>
                </a:solidFill>
              </a:rPr>
              <a:t>Clinical </a:t>
            </a:r>
            <a:r>
              <a:rPr lang="en-IN" sz="3200" b="1" dirty="0" smtClean="0">
                <a:solidFill>
                  <a:srgbClr val="0070C0"/>
                </a:solidFill>
              </a:rPr>
              <a:t>features Oral </a:t>
            </a:r>
            <a:r>
              <a:rPr lang="en-IN" sz="3200" b="1" dirty="0">
                <a:solidFill>
                  <a:srgbClr val="0070C0"/>
                </a:solidFill>
              </a:rPr>
              <a:t>signs</a:t>
            </a:r>
            <a:endParaRPr lang="en-IN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5309"/>
            <a:ext cx="7772400" cy="502689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appears </a:t>
            </a:r>
            <a:r>
              <a:rPr lang="en-US" dirty="0"/>
              <a:t>as a </a:t>
            </a:r>
            <a:r>
              <a:rPr lang="en-US" dirty="0" smtClean="0"/>
              <a:t>diffuse, erythematous</a:t>
            </a:r>
            <a:r>
              <a:rPr lang="en-US" dirty="0"/>
              <a:t>, shiny involvement of the gingiva and the adjacent </a:t>
            </a:r>
            <a:r>
              <a:rPr lang="en-US" dirty="0" smtClean="0"/>
              <a:t>oral mucosa</a:t>
            </a:r>
            <a:r>
              <a:rPr lang="en-US" dirty="0"/>
              <a:t>, with varying degrees of edema and gingival bleeding.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During its initial stage, it is characterized by the presence of </a:t>
            </a:r>
            <a:r>
              <a:rPr lang="en-US" dirty="0" smtClean="0"/>
              <a:t>discrete, spherical </a:t>
            </a:r>
            <a:r>
              <a:rPr lang="en-US" dirty="0"/>
              <a:t>gray vesicles, which may occur on the gingiva, the labial </a:t>
            </a:r>
            <a:r>
              <a:rPr lang="en-US" dirty="0" smtClean="0"/>
              <a:t>and buccal </a:t>
            </a:r>
            <a:r>
              <a:rPr lang="en-US" dirty="0"/>
              <a:t>mucosae, the soft palate, the pharynx, the sublingual </a:t>
            </a:r>
            <a:r>
              <a:rPr lang="en-US" dirty="0" smtClean="0"/>
              <a:t>mucosa, and </a:t>
            </a:r>
            <a:r>
              <a:rPr lang="en-US" dirty="0"/>
              <a:t>the </a:t>
            </a:r>
            <a:r>
              <a:rPr lang="en-US" dirty="0" smtClean="0"/>
              <a:t>tongue.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7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5627" y="4950695"/>
            <a:ext cx="6029702" cy="163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3668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After approximately 24 h, the </a:t>
            </a:r>
            <a:r>
              <a:rPr lang="en-US" sz="2400" dirty="0" smtClean="0"/>
              <a:t>vesicles rupture </a:t>
            </a:r>
            <a:r>
              <a:rPr lang="en-US" sz="2400" dirty="0"/>
              <a:t>and form painful small ulcers with red, elevated, </a:t>
            </a:r>
            <a:r>
              <a:rPr lang="en-US" sz="2400" dirty="0" smtClean="0"/>
              <a:t>halo-like margins </a:t>
            </a:r>
            <a:r>
              <a:rPr lang="en-US" sz="2400" dirty="0"/>
              <a:t>and depressed yellowish or grayish-white central portions.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These occur either in widely separated areas or in clusters </a:t>
            </a:r>
            <a:r>
              <a:rPr lang="en-US" sz="2400" dirty="0" smtClean="0"/>
              <a:t>where </a:t>
            </a:r>
            <a:r>
              <a:rPr lang="en-IN" sz="2400" dirty="0" smtClean="0"/>
              <a:t>confluence occurs.</a:t>
            </a:r>
            <a:endParaRPr lang="en-IN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7158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92727"/>
            <a:ext cx="7772400" cy="547947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Occasionally, primary herpetic gingivitis may occur without </a:t>
            </a:r>
            <a:r>
              <a:rPr lang="en-US" dirty="0" smtClean="0"/>
              <a:t>overt </a:t>
            </a:r>
            <a:r>
              <a:rPr lang="en-US" dirty="0" err="1" smtClean="0"/>
              <a:t>vesiculation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</a:t>
            </a:r>
            <a:r>
              <a:rPr lang="en-US" dirty="0"/>
              <a:t>clinical picture consists of diffuse, </a:t>
            </a:r>
            <a:r>
              <a:rPr lang="en-US" dirty="0" smtClean="0"/>
              <a:t>erythematous, shiny </a:t>
            </a:r>
            <a:r>
              <a:rPr lang="en-US" dirty="0"/>
              <a:t>discoloration and edematous enlargement of the gingivae with </a:t>
            </a:r>
            <a:r>
              <a:rPr lang="en-US" dirty="0" smtClean="0"/>
              <a:t>a </a:t>
            </a:r>
            <a:r>
              <a:rPr lang="en-IN" dirty="0" smtClean="0"/>
              <a:t>tendency </a:t>
            </a:r>
            <a:r>
              <a:rPr lang="en-IN" dirty="0"/>
              <a:t>toward bleeding.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 course of the disease is limited to 7–10 days.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The diffuse gingival </a:t>
            </a:r>
            <a:r>
              <a:rPr lang="en-US" dirty="0"/>
              <a:t>erythema and edema that appear early during the course </a:t>
            </a:r>
            <a:r>
              <a:rPr lang="en-US" dirty="0" smtClean="0"/>
              <a:t>of the </a:t>
            </a:r>
            <a:r>
              <a:rPr lang="en-US" dirty="0"/>
              <a:t>disease persist for several days after the ulcerative lesions </a:t>
            </a:r>
            <a:r>
              <a:rPr lang="en-US" dirty="0" smtClean="0"/>
              <a:t>have healed</a:t>
            </a:r>
            <a:r>
              <a:rPr lang="en-US" dirty="0"/>
              <a:t>. 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Scarring </a:t>
            </a:r>
            <a:r>
              <a:rPr lang="en-US" dirty="0"/>
              <a:t>does not occur in the areas of healed ulcerations.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7A73-FA05-4C92-B805-F198406371F3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714782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w Cen MT-Rockwell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533</TotalTime>
  <Words>1521</Words>
  <Application>Microsoft Office PowerPoint</Application>
  <PresentationFormat>On-screen Show (4:3)</PresentationFormat>
  <Paragraphs>130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Wood Type</vt:lpstr>
      <vt:lpstr>Acute gingival infections</vt:lpstr>
      <vt:lpstr>SPECIFIC LEARNING OBJECTIVES</vt:lpstr>
      <vt:lpstr>Contents </vt:lpstr>
      <vt:lpstr>Primary herpetic gingivostomatitis</vt:lpstr>
      <vt:lpstr>Slide 5</vt:lpstr>
      <vt:lpstr>Slide 6</vt:lpstr>
      <vt:lpstr>Clinical features Oral signs</vt:lpstr>
      <vt:lpstr>Slide 8</vt:lpstr>
      <vt:lpstr>Slide 9</vt:lpstr>
      <vt:lpstr>Slide 10</vt:lpstr>
      <vt:lpstr>Histopathology</vt:lpstr>
      <vt:lpstr>Diagnosis</vt:lpstr>
      <vt:lpstr>Slide 13</vt:lpstr>
      <vt:lpstr>Differential diagnosis</vt:lpstr>
      <vt:lpstr>Slide 15</vt:lpstr>
      <vt:lpstr>Communicability</vt:lpstr>
      <vt:lpstr>Pericoronitis</vt:lpstr>
      <vt:lpstr>Clinical features</vt:lpstr>
      <vt:lpstr>Slide 19</vt:lpstr>
      <vt:lpstr>Slide 20</vt:lpstr>
      <vt:lpstr>Slide 21</vt:lpstr>
      <vt:lpstr>Slide 22</vt:lpstr>
      <vt:lpstr>Complications</vt:lpstr>
      <vt:lpstr>Necrotizing ulcerative gingivitis is a painful infectious gingival disease  primarily of the interdental and marginal gingiva. In pericoronitis, the patient is extremely uncomfortable because of a foul taste and an inability to close the jaws, in addition to the pain.   In NUG, the zone between the marginal necrosis and the relatively unaffected gingiva usually exhibits a well-demarcated narrow erythematous zone, sometimes referred to as the linear erythema.</vt:lpstr>
      <vt:lpstr>References</vt:lpstr>
      <vt:lpstr>THANK YOU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AVITA</dc:creator>
  <cp:lastModifiedBy>dell</cp:lastModifiedBy>
  <cp:revision>45</cp:revision>
  <dcterms:created xsi:type="dcterms:W3CDTF">2021-05-25T06:01:15Z</dcterms:created>
  <dcterms:modified xsi:type="dcterms:W3CDTF">2023-02-16T09:27:37Z</dcterms:modified>
</cp:coreProperties>
</file>